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04" r:id="rId2"/>
    <p:sldId id="305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</p:sldIdLst>
  <p:sldSz cx="9144000" cy="6858000" type="screen4x3"/>
  <p:notesSz cx="6799263" cy="9929813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1" autoAdjust="0"/>
    <p:restoredTop sz="90929"/>
  </p:normalViewPr>
  <p:slideViewPr>
    <p:cSldViewPr>
      <p:cViewPr varScale="1">
        <p:scale>
          <a:sx n="77" d="100"/>
          <a:sy n="7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705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705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3764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21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7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1" y="4716859"/>
            <a:ext cx="5440044" cy="446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21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801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 lnSpcReduction="10000"/>
          </a:bodyPr>
          <a:lstStyle/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Treat data from unidentified sources with care and take steps to authenticate the data (second-sourcing).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Establish a “chain of custody” – from creator to you.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A reputable data source that has authority will more likely provide high-quality data.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Data 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25748"/>
            <a:ext cx="8712968" cy="5400600"/>
          </a:xfrm>
        </p:spPr>
        <p:txBody>
          <a:bodyPr>
            <a:normAutofit fontScale="85000" lnSpcReduction="20000"/>
          </a:bodyPr>
          <a:lstStyle/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Often used as starting point for research when little is known about the subject.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Used with larger groups often in a written (or online) format.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A great deal of data can be gathered relatively quickly and cheaply.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Don’t allow for clarification or follow-up with the subject.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Easy for respondents to be untruthful, leave out questions or respond in the way they think the data collector would expect.</a:t>
            </a:r>
          </a:p>
          <a:p>
            <a:pPr marL="266700" indent="-266700">
              <a:spcAft>
                <a:spcPts val="1200"/>
              </a:spcAft>
            </a:pP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576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Acquiring data</a:t>
            </a:r>
            <a:br>
              <a:rPr lang="en-US" dirty="0" smtClean="0"/>
            </a:br>
            <a:r>
              <a:rPr lang="en-US" dirty="0" smtClean="0"/>
              <a:t>Surveys &amp; questionnaires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06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25748"/>
            <a:ext cx="8712968" cy="5243612"/>
          </a:xfrm>
        </p:spPr>
        <p:txBody>
          <a:bodyPr>
            <a:normAutofit fontScale="77500" lnSpcReduction="20000"/>
          </a:bodyPr>
          <a:lstStyle/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Often the data you require will be contained in large, complex data sets, so an ability to query (filter) the data will be vital.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Usually built-in services are available to do this.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Query by example (QBE) – type in a description of the data you are seeking (</a:t>
            </a:r>
            <a:r>
              <a:rPr lang="en-US" sz="3600" dirty="0" err="1" smtClean="0"/>
              <a:t>eg</a:t>
            </a:r>
            <a:r>
              <a:rPr lang="en-US" sz="3600" dirty="0" smtClean="0"/>
              <a:t>: Google). See p 105.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Structured Query Language (SQL) – common method of requesting data from a database. It actually creates code to search for your query.  Your queries in Access were created this way. See p 106.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576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Acquiring data</a:t>
            </a:r>
            <a:br>
              <a:rPr lang="en-US" dirty="0" smtClean="0"/>
            </a:br>
            <a:r>
              <a:rPr lang="en-US" dirty="0"/>
              <a:t>Q</a:t>
            </a:r>
            <a:r>
              <a:rPr lang="en-US" dirty="0" smtClean="0"/>
              <a:t>uerying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2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25748"/>
            <a:ext cx="8712968" cy="5243612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It is important that any data sources you use are acknowledged in your work. We do this to avoid: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Claiming other people’s work as our own (plagiarism).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Readers can find the original source if required.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Copyright laws are observed.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Moral rights are observed.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576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Acquiring data</a:t>
            </a:r>
            <a:br>
              <a:rPr lang="en-US" dirty="0" smtClean="0"/>
            </a:br>
            <a:r>
              <a:rPr lang="en-US" dirty="0" smtClean="0"/>
              <a:t>Referencing data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778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25748"/>
            <a:ext cx="8712968" cy="5243612"/>
          </a:xfrm>
        </p:spPr>
        <p:txBody>
          <a:bodyPr>
            <a:normAutofit/>
          </a:bodyPr>
          <a:lstStyle/>
          <a:p>
            <a:pPr marL="266700" indent="-266700">
              <a:spcAft>
                <a:spcPts val="1200"/>
              </a:spcAft>
            </a:pPr>
            <a:r>
              <a:rPr lang="en-US" sz="3600" smtClean="0"/>
              <a:t>This </a:t>
            </a:r>
            <a:r>
              <a:rPr lang="en-US" sz="3600" dirty="0" smtClean="0"/>
              <a:t>includes direct quotes as well as ideas, summaries or paraphrasing.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Various methods of acknowledgement can be used which we will investigate later (see p 109).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576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Acquiring data</a:t>
            </a:r>
            <a:br>
              <a:rPr lang="en-US" dirty="0" smtClean="0"/>
            </a:br>
            <a:r>
              <a:rPr lang="en-US" dirty="0" smtClean="0"/>
              <a:t>Referencing data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171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908720"/>
            <a:ext cx="7848600" cy="5400600"/>
          </a:xfrm>
        </p:spPr>
        <p:txBody>
          <a:bodyPr>
            <a:normAutofit fontScale="92500" lnSpcReduction="10000"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Because there is so much data available (especially online) it is vital the data selected is appropriate.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A combination of primary &amp; secondary sources can assist in having the data available to solve an information problem (such as supporting or refuting a hypothesis).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Data integrity is very important. This will be discussed later.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Data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418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908720"/>
            <a:ext cx="7848600" cy="5400600"/>
          </a:xfrm>
        </p:spPr>
        <p:txBody>
          <a:bodyPr>
            <a:normAutofit lnSpcReduction="10000"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There are hundreds of data sources available online in Victoria and Australia alone.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Libraries, whether local, state or national.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Government departments and agencies (BOM, ABS etc.).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Private organisations such as businesses or societies.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Data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24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908720"/>
            <a:ext cx="7848600" cy="5400600"/>
          </a:xfrm>
        </p:spPr>
        <p:txBody>
          <a:bodyPr>
            <a:normAutofit fontScale="92500"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Data can be acquired using a variety of methods including: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observation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interviews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Surveys &amp; questionnaires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Querying existing databases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However to acquire data you first need to know how to ask questions.</a:t>
            </a:r>
            <a:endParaRPr lang="en-US" sz="3600" dirty="0"/>
          </a:p>
          <a:p>
            <a:pPr marL="450850" indent="-450850">
              <a:spcAft>
                <a:spcPts val="1200"/>
              </a:spcAft>
            </a:pP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Acquiring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408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25748"/>
            <a:ext cx="8712968" cy="5400600"/>
          </a:xfrm>
        </p:spPr>
        <p:txBody>
          <a:bodyPr>
            <a:normAutofit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b="1" dirty="0" smtClean="0"/>
              <a:t>Closed questions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Usually found in surveys &amp; questionnaires.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Limited choice of responses, so can use tick boxes, radio buttons etc.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Quicker &amp; easier to collect and collate data.</a:t>
            </a:r>
          </a:p>
          <a:p>
            <a:pPr marL="450850" indent="-450850">
              <a:spcAft>
                <a:spcPts val="1200"/>
              </a:spcAft>
            </a:pP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576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Acquiring data</a:t>
            </a:r>
            <a:br>
              <a:rPr lang="en-US" dirty="0" smtClean="0"/>
            </a:br>
            <a:r>
              <a:rPr lang="en-US" dirty="0" smtClean="0"/>
              <a:t>Asking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64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25748"/>
            <a:ext cx="8712968" cy="5400600"/>
          </a:xfrm>
        </p:spPr>
        <p:txBody>
          <a:bodyPr>
            <a:normAutofit fontScale="92500" lnSpcReduction="10000"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b="1" dirty="0" smtClean="0"/>
              <a:t>Open questions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Usually found in interviews.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No limits on responses. More able to give opinions and ask follow-up questions.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Responses are more detailed and unique.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More time consuming to collect and difficult to collate data.</a:t>
            </a:r>
          </a:p>
          <a:p>
            <a:pPr marL="450850" indent="-450850">
              <a:spcAft>
                <a:spcPts val="1200"/>
              </a:spcAft>
            </a:pP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576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Acquiring data</a:t>
            </a:r>
            <a:br>
              <a:rPr lang="en-US" dirty="0" smtClean="0"/>
            </a:br>
            <a:r>
              <a:rPr lang="en-US" dirty="0" smtClean="0"/>
              <a:t>Asking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18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25748"/>
            <a:ext cx="8712968" cy="5400600"/>
          </a:xfrm>
        </p:spPr>
        <p:txBody>
          <a:bodyPr>
            <a:normAutofit fontScale="77500" lnSpcReduction="20000"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b="1" dirty="0" smtClean="0"/>
              <a:t>Faults in questions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Some questions can be flawed which impacts on the quality of the data collected.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Loaded questions can disguise a hidden agenda. “Why do you think immigrants are involved in so much crime in Australia”.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Leading questions can be biased in certain directions. “Do you think murderers should get life imprisonment or the death penalty”?</a:t>
            </a:r>
          </a:p>
          <a:p>
            <a:pPr marL="450850" indent="-450850">
              <a:spcAft>
                <a:spcPts val="1200"/>
              </a:spcAft>
            </a:pPr>
            <a:r>
              <a:rPr lang="en-US" sz="3600" dirty="0" smtClean="0"/>
              <a:t>Closed questions can often be biased in this way through the options they allow.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576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Acquiring data</a:t>
            </a:r>
            <a:br>
              <a:rPr lang="en-US" dirty="0" smtClean="0"/>
            </a:br>
            <a:r>
              <a:rPr lang="en-US" dirty="0" smtClean="0"/>
              <a:t>Asking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36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25748"/>
            <a:ext cx="8712968" cy="5400600"/>
          </a:xfrm>
        </p:spPr>
        <p:txBody>
          <a:bodyPr>
            <a:normAutofit fontScale="92500" lnSpcReduction="20000"/>
          </a:bodyPr>
          <a:lstStyle/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Real time, personal interactions.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Allows the questioning to be shaped by the responses given.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Can pick up on subjects body language.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Can be conducted using video technology if required.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Record if possible.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Important that interviewer is well prepared and that subject is comfortable and relaxed.</a:t>
            </a:r>
          </a:p>
          <a:p>
            <a:pPr marL="266700" indent="-266700">
              <a:spcAft>
                <a:spcPts val="1200"/>
              </a:spcAft>
            </a:pP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576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Acquiring data</a:t>
            </a:r>
            <a:br>
              <a:rPr lang="en-US" dirty="0" smtClean="0"/>
            </a:br>
            <a:r>
              <a:rPr lang="en-US" dirty="0" smtClean="0"/>
              <a:t>Interviews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204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25748"/>
            <a:ext cx="8712968" cy="5400600"/>
          </a:xfrm>
        </p:spPr>
        <p:txBody>
          <a:bodyPr>
            <a:normAutofit fontScale="92500" lnSpcReduction="10000"/>
          </a:bodyPr>
          <a:lstStyle/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Observing behaviour can be informative because people are not influenced by the data collector (covert v overt).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Can pick up on non-verbal behaviour (</a:t>
            </a:r>
            <a:r>
              <a:rPr lang="en-US" sz="3600" dirty="0" err="1" smtClean="0"/>
              <a:t>eg</a:t>
            </a:r>
            <a:r>
              <a:rPr lang="en-US" sz="3600" dirty="0" smtClean="0"/>
              <a:t>: body language).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May have electronic aspects of measuring (</a:t>
            </a:r>
            <a:r>
              <a:rPr lang="en-US" sz="3600" dirty="0" err="1" smtClean="0"/>
              <a:t>eg</a:t>
            </a:r>
            <a:r>
              <a:rPr lang="en-US" sz="3600" dirty="0" smtClean="0"/>
              <a:t>: audit trails and log-ins).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Costly in terms of time &amp; money.</a:t>
            </a:r>
          </a:p>
          <a:p>
            <a:pPr marL="266700" indent="-266700">
              <a:spcAft>
                <a:spcPts val="1200"/>
              </a:spcAft>
            </a:pPr>
            <a:r>
              <a:rPr lang="en-US" sz="3600" dirty="0" smtClean="0"/>
              <a:t>Susceptible to observer bias.</a:t>
            </a:r>
          </a:p>
          <a:p>
            <a:pPr marL="266700" indent="-266700">
              <a:spcAft>
                <a:spcPts val="1200"/>
              </a:spcAft>
            </a:pP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576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Acquiring data</a:t>
            </a:r>
            <a:br>
              <a:rPr lang="en-US" dirty="0" smtClean="0"/>
            </a:br>
            <a:r>
              <a:rPr lang="en-US" dirty="0" smtClean="0"/>
              <a:t>Observations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639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2379</TotalTime>
  <Words>724</Words>
  <Application>Microsoft Office PowerPoint</Application>
  <PresentationFormat>On-screen Show (4:3)</PresentationFormat>
  <Paragraphs>70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Data sources</vt:lpstr>
      <vt:lpstr>Data sources</vt:lpstr>
      <vt:lpstr>Data sources</vt:lpstr>
      <vt:lpstr>Acquiring data</vt:lpstr>
      <vt:lpstr>Acquiring data Asking questions</vt:lpstr>
      <vt:lpstr>Acquiring data Asking questions</vt:lpstr>
      <vt:lpstr>Acquiring data Asking questions</vt:lpstr>
      <vt:lpstr>Acquiring data Interviews</vt:lpstr>
      <vt:lpstr>Acquiring data Observations</vt:lpstr>
      <vt:lpstr>Acquiring data Surveys &amp; questionnaires</vt:lpstr>
      <vt:lpstr>Acquiring data Querying resources</vt:lpstr>
      <vt:lpstr>Acquiring data Referencing data sources</vt:lpstr>
      <vt:lpstr>Acquiring data Referencing data sources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Baird, Kelvin G</cp:lastModifiedBy>
  <cp:revision>219</cp:revision>
  <cp:lastPrinted>2015-12-02T23:58:20Z</cp:lastPrinted>
  <dcterms:created xsi:type="dcterms:W3CDTF">2003-10-07T23:42:24Z</dcterms:created>
  <dcterms:modified xsi:type="dcterms:W3CDTF">2017-01-04T04:17:10Z</dcterms:modified>
</cp:coreProperties>
</file>